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9"/>
    <a:srgbClr val="FFFB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/>
    <p:restoredTop sz="94662"/>
  </p:normalViewPr>
  <p:slideViewPr>
    <p:cSldViewPr snapToGrid="0" snapToObjects="1" showGuides="1">
      <p:cViewPr varScale="1">
        <p:scale>
          <a:sx n="42" d="100"/>
          <a:sy n="42" d="100"/>
        </p:scale>
        <p:origin x="2316" y="6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64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6905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0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9543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104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21047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173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52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898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55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9907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B6FA2-B51F-4A48-845F-C9151821E431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B1FC2-0610-E849-A5F9-00D8BE50E3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727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07F929A-3DDA-8B46-8BE6-0E9631169B06}"/>
              </a:ext>
            </a:extLst>
          </p:cNvPr>
          <p:cNvSpPr/>
          <p:nvPr/>
        </p:nvSpPr>
        <p:spPr>
          <a:xfrm>
            <a:off x="326571" y="6442699"/>
            <a:ext cx="6923315" cy="421468"/>
          </a:xfrm>
          <a:prstGeom prst="rect">
            <a:avLst/>
          </a:prstGeom>
          <a:solidFill>
            <a:srgbClr val="00A0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熱中症の応急処置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176277A-7016-A444-B5DC-F03BCA3C39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3888" y="7053948"/>
            <a:ext cx="2685370" cy="2770427"/>
          </a:xfrm>
          <a:prstGeom prst="rect">
            <a:avLst/>
          </a:prstGeom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9201397F-D365-5143-A5B3-2B792AA9F900}"/>
              </a:ext>
            </a:extLst>
          </p:cNvPr>
          <p:cNvSpPr/>
          <p:nvPr/>
        </p:nvSpPr>
        <p:spPr>
          <a:xfrm>
            <a:off x="326571" y="1208796"/>
            <a:ext cx="6923315" cy="4131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2000">
                <a:latin typeface="Meiryo UI" panose="020B0604030504040204" pitchFamily="50" charset="-128"/>
                <a:ea typeface="Meiryo UI" panose="020B0604030504040204" pitchFamily="50" charset="-128"/>
              </a:rPr>
              <a:t>熱中症の主な症状と重症度</a:t>
            </a:r>
            <a:endParaRPr kumimoji="1" lang="ja-JP" altLang="en-US" sz="20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CF7E296C-DE82-6146-9049-DE4BBED436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72" y="1817200"/>
            <a:ext cx="1028700" cy="102870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68CD84F-36D4-3446-A80F-5B043282A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972" y="3112599"/>
            <a:ext cx="1028700" cy="10287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8B7A8D5-C2B4-4F4B-B5D8-C7A9A966C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972" y="4490321"/>
            <a:ext cx="1028700" cy="10287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2D5A1FA8-66F8-1646-99D3-DAD36B97A5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38980" y="1937621"/>
            <a:ext cx="711200" cy="35814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C99E18C6-4FD9-E042-ACA4-29037DA9B8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3063" y="2363960"/>
            <a:ext cx="2667000" cy="34417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E5C57B0-0A2F-1D4D-87EA-BE70B8DEACDF}"/>
              </a:ext>
            </a:extLst>
          </p:cNvPr>
          <p:cNvSpPr txBox="1"/>
          <p:nvPr/>
        </p:nvSpPr>
        <p:spPr>
          <a:xfrm>
            <a:off x="2234148" y="20065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solidFill>
                  <a:srgbClr val="92D05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［応急処置］</a:t>
            </a:r>
            <a:endParaRPr kumimoji="1" lang="ja-JP" altLang="en-US" sz="3200" b="1" dirty="0">
              <a:solidFill>
                <a:srgbClr val="92D05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F448E61-9AEA-BD4B-BFEC-D6A482C737C9}"/>
              </a:ext>
            </a:extLst>
          </p:cNvPr>
          <p:cNvSpPr txBox="1"/>
          <p:nvPr/>
        </p:nvSpPr>
        <p:spPr>
          <a:xfrm>
            <a:off x="2630488" y="2621887"/>
            <a:ext cx="17764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□めまい　□立ちくらみ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A78C6752-30B0-FC47-8F42-A6356C7F1155}"/>
              </a:ext>
            </a:extLst>
          </p:cNvPr>
          <p:cNvSpPr txBox="1"/>
          <p:nvPr/>
        </p:nvSpPr>
        <p:spPr>
          <a:xfrm>
            <a:off x="2234148" y="3280135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>
                <a:solidFill>
                  <a:srgbClr val="FFC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［医療機関へ］</a:t>
            </a:r>
            <a:endParaRPr kumimoji="1" lang="ja-JP" altLang="en-US" sz="3200" b="1">
              <a:solidFill>
                <a:srgbClr val="FFC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1BF7F30-7BD5-D349-BFF0-D4E5F49F023C}"/>
              </a:ext>
            </a:extLst>
          </p:cNvPr>
          <p:cNvSpPr txBox="1"/>
          <p:nvPr/>
        </p:nvSpPr>
        <p:spPr>
          <a:xfrm>
            <a:off x="2630488" y="3895515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□頭痛　□倦怠感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B3DF412-21E4-F94F-B305-EF4216D0D725}"/>
              </a:ext>
            </a:extLst>
          </p:cNvPr>
          <p:cNvSpPr txBox="1"/>
          <p:nvPr/>
        </p:nvSpPr>
        <p:spPr>
          <a:xfrm>
            <a:off x="2234148" y="4662621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［入院］</a:t>
            </a:r>
            <a:endParaRPr kumimoji="1" lang="ja-JP" altLang="en-US" sz="32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3A92A03-A61B-5A43-A877-778D2E1FBF06}"/>
              </a:ext>
            </a:extLst>
          </p:cNvPr>
          <p:cNvSpPr txBox="1"/>
          <p:nvPr/>
        </p:nvSpPr>
        <p:spPr>
          <a:xfrm>
            <a:off x="2630488" y="5278001"/>
            <a:ext cx="1976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latin typeface="Meiryo UI" panose="020B0604030504040204" pitchFamily="50" charset="-128"/>
                <a:ea typeface="Meiryo UI" panose="020B0604030504040204" pitchFamily="50" charset="-128"/>
              </a:rPr>
              <a:t>□意識障害　□けいれん</a:t>
            </a:r>
            <a:endParaRPr kumimoji="1" lang="ja-JP" altLang="en-US" sz="14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67D9582E-CE06-A64E-87D5-8F52751D6510}"/>
              </a:ext>
            </a:extLst>
          </p:cNvPr>
          <p:cNvSpPr/>
          <p:nvPr/>
        </p:nvSpPr>
        <p:spPr>
          <a:xfrm>
            <a:off x="326571" y="9797146"/>
            <a:ext cx="6923315" cy="450475"/>
          </a:xfrm>
          <a:prstGeom prst="rect">
            <a:avLst/>
          </a:prstGeom>
          <a:solidFill>
            <a:srgbClr val="FFFB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症状が改善しない場合は、すぐに</a:t>
            </a:r>
            <a:r>
              <a:rPr lang="ja-JP" altLang="en-US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病院を受診</a:t>
            </a:r>
            <a:r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してください。</a:t>
            </a:r>
            <a:endParaRPr kumimoji="1" lang="ja-JP" altLang="en-US" sz="20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D26427A-1502-9F48-AB05-51F73E1F7616}"/>
              </a:ext>
            </a:extLst>
          </p:cNvPr>
          <p:cNvSpPr txBox="1"/>
          <p:nvPr/>
        </p:nvSpPr>
        <p:spPr>
          <a:xfrm>
            <a:off x="1065937" y="7053983"/>
            <a:ext cx="2249334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00" b="1">
                <a:solidFill>
                  <a:srgbClr val="00A0E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塩分や水分補給</a:t>
            </a:r>
            <a:endParaRPr kumimoji="1" lang="ja-JP" altLang="en-US" sz="2300" b="1">
              <a:solidFill>
                <a:srgbClr val="00A0E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941AC95-A53A-5E42-870E-C08E849433F3}"/>
              </a:ext>
            </a:extLst>
          </p:cNvPr>
          <p:cNvSpPr txBox="1"/>
          <p:nvPr/>
        </p:nvSpPr>
        <p:spPr>
          <a:xfrm>
            <a:off x="1065937" y="7589375"/>
            <a:ext cx="180530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00" b="1">
                <a:solidFill>
                  <a:srgbClr val="00A0E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身体を冷やす</a:t>
            </a:r>
            <a:endParaRPr kumimoji="1" lang="ja-JP" altLang="en-US" sz="2300" b="1">
              <a:solidFill>
                <a:srgbClr val="00A0E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AC7AD20-C114-654B-8917-9549DD391683}"/>
              </a:ext>
            </a:extLst>
          </p:cNvPr>
          <p:cNvSpPr txBox="1"/>
          <p:nvPr/>
        </p:nvSpPr>
        <p:spPr>
          <a:xfrm>
            <a:off x="1065937" y="8142513"/>
            <a:ext cx="235833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00" b="1">
                <a:solidFill>
                  <a:srgbClr val="00A0E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涼しい場所で休む</a:t>
            </a:r>
            <a:endParaRPr kumimoji="1" lang="ja-JP" altLang="en-US" sz="2300" b="1">
              <a:solidFill>
                <a:srgbClr val="00A0E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C5440B7-0A55-5E40-A3F0-968FB208F221}"/>
              </a:ext>
            </a:extLst>
          </p:cNvPr>
          <p:cNvSpPr txBox="1"/>
          <p:nvPr/>
        </p:nvSpPr>
        <p:spPr>
          <a:xfrm>
            <a:off x="1065937" y="8708572"/>
            <a:ext cx="154721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00" b="1">
                <a:solidFill>
                  <a:srgbClr val="00A0E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様子を見る</a:t>
            </a:r>
            <a:endParaRPr kumimoji="1" lang="ja-JP" altLang="en-US" sz="2300" b="1">
              <a:solidFill>
                <a:srgbClr val="00A0E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6E8CAB5-F6E2-F64D-B710-4ED7BB83C0A6}"/>
              </a:ext>
            </a:extLst>
          </p:cNvPr>
          <p:cNvSpPr txBox="1"/>
          <p:nvPr/>
        </p:nvSpPr>
        <p:spPr>
          <a:xfrm>
            <a:off x="1065937" y="9274630"/>
            <a:ext cx="774571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300" b="1">
                <a:solidFill>
                  <a:srgbClr val="00A0E9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治療</a:t>
            </a:r>
            <a:endParaRPr kumimoji="1" lang="ja-JP" altLang="en-US" sz="2300" b="1">
              <a:solidFill>
                <a:srgbClr val="00A0E9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7313AD39-C288-1043-B1C5-E6A40D317A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959" y="7051501"/>
            <a:ext cx="419100" cy="36830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70B96D39-D1A3-8C46-96B4-1F4774A575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959" y="7595785"/>
            <a:ext cx="419100" cy="368300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A4F41A62-2919-CE42-9FF4-4EC81403512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959" y="8140071"/>
            <a:ext cx="419100" cy="368300"/>
          </a:xfrm>
          <a:prstGeom prst="rect">
            <a:avLst/>
          </a:prstGeom>
        </p:spPr>
      </p:pic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96CA597B-36EF-6B48-B0B0-CD19F8B04197}"/>
              </a:ext>
            </a:extLst>
          </p:cNvPr>
          <p:cNvSpPr/>
          <p:nvPr/>
        </p:nvSpPr>
        <p:spPr>
          <a:xfrm>
            <a:off x="326571" y="5737795"/>
            <a:ext cx="6923315" cy="450475"/>
          </a:xfrm>
          <a:prstGeom prst="rect">
            <a:avLst/>
          </a:prstGeom>
          <a:solidFill>
            <a:srgbClr val="FFFB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※III</a:t>
            </a:r>
            <a:r>
              <a:rPr lang="ja-JP" altLang="en-US" sz="140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度の可能性がある場合は、</a:t>
            </a:r>
            <a:r>
              <a:rPr lang="ja-JP" altLang="en-US" sz="2000" b="1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救急車を呼んでください。</a:t>
            </a:r>
            <a:endParaRPr kumimoji="1" lang="ja-JP" altLang="en-US" sz="2000" b="1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6258107F-3B3C-6B4B-A73D-0A0AFAAD0B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959" y="8695241"/>
            <a:ext cx="419100" cy="368300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70554997-6EFA-2C4E-9A93-C1AFB9130F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5959" y="9250413"/>
            <a:ext cx="419100" cy="368300"/>
          </a:xfrm>
          <a:prstGeom prst="rect">
            <a:avLst/>
          </a:prstGeom>
        </p:spPr>
      </p:pic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769B93D5-E9DD-674D-843D-838886367A3E}"/>
              </a:ext>
            </a:extLst>
          </p:cNvPr>
          <p:cNvSpPr/>
          <p:nvPr/>
        </p:nvSpPr>
        <p:spPr>
          <a:xfrm>
            <a:off x="0" y="0"/>
            <a:ext cx="7559675" cy="1045029"/>
          </a:xfrm>
          <a:prstGeom prst="rect">
            <a:avLst/>
          </a:prstGeom>
          <a:solidFill>
            <a:srgbClr val="00A0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C6EE2BF5-EE44-7149-ACC1-4D0422D496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0911" y="179342"/>
            <a:ext cx="6112506" cy="97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312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109</TotalTime>
  <Words>78</Words>
  <Application>Microsoft Office PowerPoint</Application>
  <PresentationFormat>ユーザー設定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小池　京子</cp:lastModifiedBy>
  <cp:revision>7</cp:revision>
  <dcterms:created xsi:type="dcterms:W3CDTF">2020-06-24T02:57:32Z</dcterms:created>
  <dcterms:modified xsi:type="dcterms:W3CDTF">2020-06-25T06:22:34Z</dcterms:modified>
</cp:coreProperties>
</file>